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561" r:id="rId2"/>
    <p:sldId id="565" r:id="rId3"/>
    <p:sldId id="572" r:id="rId4"/>
    <p:sldId id="570" r:id="rId5"/>
    <p:sldId id="578" r:id="rId6"/>
    <p:sldId id="575" r:id="rId7"/>
    <p:sldId id="562" r:id="rId8"/>
    <p:sldId id="566" r:id="rId9"/>
    <p:sldId id="571" r:id="rId10"/>
    <p:sldId id="576"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96B0"/>
    <a:srgbClr val="FF86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81588"/>
  </p:normalViewPr>
  <p:slideViewPr>
    <p:cSldViewPr snapToGrid="0" snapToObjects="1">
      <p:cViewPr varScale="1">
        <p:scale>
          <a:sx n="76" d="100"/>
          <a:sy n="76" d="100"/>
        </p:scale>
        <p:origin x="103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47E970-326B-D144-A099-740E2D430498}" type="datetimeFigureOut">
              <a:rPr kumimoji="1" lang="zh-CN" altLang="en-US" smtClean="0"/>
              <a:t>2020/11/10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EA56FF-D372-7846-BD25-7F50E8763890}" type="slidenum">
              <a:rPr kumimoji="1" lang="zh-CN" altLang="en-US" smtClean="0"/>
              <a:t>‹#›</a:t>
            </a:fld>
            <a:endParaRPr kumimoji="1" lang="zh-CN" altLang="en-US"/>
          </a:p>
        </p:txBody>
      </p:sp>
    </p:spTree>
    <p:extLst>
      <p:ext uri="{BB962C8B-B14F-4D97-AF65-F5344CB8AC3E}">
        <p14:creationId xmlns:p14="http://schemas.microsoft.com/office/powerpoint/2010/main" val="9823835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571419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7087315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1707056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asted-image.pdf"/>
          <p:cNvPicPr>
            <a:picLocks noChangeAspect="1"/>
          </p:cNvPicPr>
          <p:nvPr userDrawn="1"/>
        </p:nvPicPr>
        <p:blipFill>
          <a:blip r:embed="rId3">
            <a:extLst/>
          </a:blip>
          <a:stretch>
            <a:fillRect/>
          </a:stretch>
        </p:blipFill>
        <p:spPr>
          <a:xfrm>
            <a:off x="713849" y="256432"/>
            <a:ext cx="95251" cy="457200"/>
          </a:xfrm>
          <a:prstGeom prst="rect">
            <a:avLst/>
          </a:prstGeom>
          <a:ln w="12700">
            <a:miter lim="400000"/>
          </a:ln>
        </p:spPr>
      </p:pic>
      <p:sp>
        <p:nvSpPr>
          <p:cNvPr id="2" name="标题 1"/>
          <p:cNvSpPr>
            <a:spLocks noGrp="1"/>
          </p:cNvSpPr>
          <p:nvPr>
            <p:ph type="title" hasCustomPrompt="1"/>
          </p:nvPr>
        </p:nvSpPr>
        <p:spPr>
          <a:xfrm>
            <a:off x="957332" y="207375"/>
            <a:ext cx="6952833" cy="545741"/>
          </a:xfrm>
          <a:prstGeom prst="rect">
            <a:avLst/>
          </a:prstGeom>
        </p:spPr>
        <p:txBody>
          <a:bodyPr vert="horz"/>
          <a:lstStyle>
            <a:lvl1pPr algn="l">
              <a:defRPr kumimoji="1" lang="zh-CN" altLang="en-US" sz="2400" b="0" i="0" u="none" strike="noStrike" cap="none" spc="0" normalizeH="0" baseline="0" dirty="0">
                <a:ln>
                  <a:noFill/>
                </a:ln>
                <a:solidFill>
                  <a:srgbClr val="3B3439"/>
                </a:solidFill>
                <a:effectLst/>
                <a:uFillTx/>
                <a:latin typeface="Microsoft YaHei"/>
                <a:ea typeface="Microsoft YaHei"/>
                <a:cs typeface="Microsoft YaHei"/>
                <a:sym typeface="Helvetica Light"/>
              </a:defRPr>
            </a:lvl1pPr>
          </a:lstStyle>
          <a:p>
            <a:r>
              <a:rPr kumimoji="1" lang="zh-CN" altLang="en-US" sz="2400" b="0" i="0" u="none" strike="noStrike" cap="none" spc="0" normalizeH="0" baseline="0" dirty="0">
                <a:ln>
                  <a:noFill/>
                </a:ln>
                <a:solidFill>
                  <a:srgbClr val="3B3439"/>
                </a:solidFill>
                <a:effectLst/>
                <a:uFillTx/>
                <a:latin typeface="Microsoft YaHei"/>
                <a:ea typeface="Microsoft YaHei"/>
                <a:cs typeface="Microsoft YaHei"/>
                <a:sym typeface="Microsoft YaHei"/>
              </a:rPr>
              <a:t>点击此处添加文字标题</a:t>
            </a:r>
          </a:p>
        </p:txBody>
      </p:sp>
      <p:sp>
        <p:nvSpPr>
          <p:cNvPr id="3" name="TextBox 2">
            <a:extLst>
              <a:ext uri="{FF2B5EF4-FFF2-40B4-BE49-F238E27FC236}">
                <a16:creationId xmlns:a16="http://schemas.microsoft.com/office/drawing/2014/main" id="{D4D2863F-227A-1341-B500-100BB33B56FA}"/>
              </a:ext>
            </a:extLst>
          </p:cNvPr>
          <p:cNvSpPr txBox="1"/>
          <p:nvPr userDrawn="1"/>
        </p:nvSpPr>
        <p:spPr>
          <a:xfrm>
            <a:off x="1250065" y="5324355"/>
            <a:ext cx="0" cy="0"/>
          </a:xfrm>
          <a:prstGeom prst="rect">
            <a:avLst/>
          </a:prstGeom>
        </p:spPr>
        <p:txBody>
          <a:bodyPr wrap="none" rtlCol="0">
            <a:noAutofit/>
          </a:bodyPr>
          <a:lstStyle/>
          <a:p>
            <a:pPr marL="0" indent="0">
              <a:buNone/>
            </a:pPr>
            <a:endParaRPr lang="en-US" sz="1867" dirty="0">
              <a:solidFill>
                <a:srgbClr val="000000">
                  <a:lumMod val="65000"/>
                  <a:lumOff val="35000"/>
                </a:srgbClr>
              </a:solidFill>
              <a:latin typeface="Microsoft YaHei"/>
              <a:ea typeface="Microsoft YaHei"/>
              <a:cs typeface="Microsoft YaHei"/>
            </a:endParaRPr>
          </a:p>
        </p:txBody>
      </p:sp>
      <p:sp>
        <p:nvSpPr>
          <p:cNvPr id="4" name="TextBox 3">
            <a:extLst>
              <a:ext uri="{FF2B5EF4-FFF2-40B4-BE49-F238E27FC236}">
                <a16:creationId xmlns:a16="http://schemas.microsoft.com/office/drawing/2014/main" id="{ACCA2F1C-D892-6F45-B49E-E27C6A62F3A5}"/>
              </a:ext>
            </a:extLst>
          </p:cNvPr>
          <p:cNvSpPr txBox="1"/>
          <p:nvPr userDrawn="1"/>
        </p:nvSpPr>
        <p:spPr>
          <a:xfrm>
            <a:off x="5555848" y="6805913"/>
            <a:ext cx="0" cy="0"/>
          </a:xfrm>
          <a:prstGeom prst="rect">
            <a:avLst/>
          </a:prstGeom>
        </p:spPr>
        <p:txBody>
          <a:bodyPr wrap="none" rtlCol="0">
            <a:noAutofit/>
          </a:bodyPr>
          <a:lstStyle/>
          <a:p>
            <a:pPr marL="0" indent="0">
              <a:buNone/>
            </a:pPr>
            <a:endParaRPr lang="en-US" sz="1867" dirty="0">
              <a:solidFill>
                <a:srgbClr val="000000">
                  <a:lumMod val="65000"/>
                  <a:lumOff val="35000"/>
                </a:srgbClr>
              </a:solidFill>
              <a:latin typeface="Microsoft YaHei"/>
              <a:ea typeface="Microsoft YaHei"/>
              <a:cs typeface="Microsoft YaHei"/>
            </a:endParaRPr>
          </a:p>
        </p:txBody>
      </p:sp>
      <p:sp>
        <p:nvSpPr>
          <p:cNvPr id="5" name="TextBox 4">
            <a:extLst>
              <a:ext uri="{FF2B5EF4-FFF2-40B4-BE49-F238E27FC236}">
                <a16:creationId xmlns:a16="http://schemas.microsoft.com/office/drawing/2014/main" id="{F71812EE-99C7-5646-8614-F75FF087E0FA}"/>
              </a:ext>
            </a:extLst>
          </p:cNvPr>
          <p:cNvSpPr txBox="1"/>
          <p:nvPr userDrawn="1"/>
        </p:nvSpPr>
        <p:spPr>
          <a:xfrm>
            <a:off x="2592729" y="6805913"/>
            <a:ext cx="0" cy="0"/>
          </a:xfrm>
          <a:prstGeom prst="rect">
            <a:avLst/>
          </a:prstGeom>
        </p:spPr>
        <p:txBody>
          <a:bodyPr wrap="none" rtlCol="0">
            <a:noAutofit/>
          </a:bodyPr>
          <a:lstStyle/>
          <a:p>
            <a:pPr marL="0" indent="0">
              <a:buNone/>
            </a:pPr>
            <a:endParaRPr lang="en-US" sz="1867" dirty="0">
              <a:solidFill>
                <a:srgbClr val="000000">
                  <a:lumMod val="65000"/>
                  <a:lumOff val="35000"/>
                </a:srgbClr>
              </a:solidFill>
              <a:latin typeface="Microsoft YaHei"/>
              <a:ea typeface="Microsoft YaHei"/>
              <a:cs typeface="Microsoft YaHei"/>
            </a:endParaRPr>
          </a:p>
        </p:txBody>
      </p:sp>
      <p:sp>
        <p:nvSpPr>
          <p:cNvPr id="8" name="Rectangle 7">
            <a:extLst>
              <a:ext uri="{FF2B5EF4-FFF2-40B4-BE49-F238E27FC236}">
                <a16:creationId xmlns:a16="http://schemas.microsoft.com/office/drawing/2014/main" id="{4FA003E8-E1B7-7E48-A2B0-6D6CAD4005E9}"/>
              </a:ext>
            </a:extLst>
          </p:cNvPr>
          <p:cNvSpPr/>
          <p:nvPr userDrawn="1"/>
        </p:nvSpPr>
        <p:spPr>
          <a:xfrm>
            <a:off x="0" y="4382948"/>
            <a:ext cx="12192000" cy="24750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 name="Slide Number Placeholder 3">
            <a:extLst>
              <a:ext uri="{FF2B5EF4-FFF2-40B4-BE49-F238E27FC236}">
                <a16:creationId xmlns:a16="http://schemas.microsoft.com/office/drawing/2014/main" id="{47C90CF4-C759-FD4F-8984-25F03B0F829E}"/>
              </a:ext>
            </a:extLst>
          </p:cNvPr>
          <p:cNvSpPr>
            <a:spLocks noGrp="1"/>
          </p:cNvSpPr>
          <p:nvPr>
            <p:ph type="sldNum" sz="quarter" idx="12"/>
          </p:nvPr>
        </p:nvSpPr>
        <p:spPr>
          <a:xfrm>
            <a:off x="9397683" y="6433518"/>
            <a:ext cx="2743200" cy="365125"/>
          </a:xfrm>
        </p:spPr>
        <p:txBody>
          <a:bodyPr/>
          <a:lstStyle/>
          <a:p>
            <a:fld id="{682A1B75-4821-4C50-BA36-87B17D61FF29}" type="slidenum">
              <a:rPr lang="zh-CN" altLang="en-US" smtClean="0"/>
              <a:t>‹#›</a:t>
            </a:fld>
            <a:endParaRPr lang="zh-CN" altLang="en-US"/>
          </a:p>
        </p:txBody>
      </p:sp>
      <p:sp>
        <p:nvSpPr>
          <p:cNvPr id="10" name="Rectangle 9">
            <a:extLst>
              <a:ext uri="{FF2B5EF4-FFF2-40B4-BE49-F238E27FC236}">
                <a16:creationId xmlns:a16="http://schemas.microsoft.com/office/drawing/2014/main" id="{62639715-25D7-874D-9ECC-A219BB4AFFE7}"/>
              </a:ext>
            </a:extLst>
          </p:cNvPr>
          <p:cNvSpPr/>
          <p:nvPr userDrawn="1"/>
        </p:nvSpPr>
        <p:spPr>
          <a:xfrm>
            <a:off x="10046826" y="0"/>
            <a:ext cx="2145175" cy="29322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424914315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300784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113040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1493063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57806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3174274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654378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868197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4C2A2B10-7DCD-634B-BFC5-B674952FC8FE}" type="datetimeFigureOut">
              <a:rPr kumimoji="1" lang="zh-CN" altLang="en-US" smtClean="0"/>
              <a:t>2020/11/10</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17879721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2A2B10-7DCD-634B-BFC5-B674952FC8FE}" type="datetimeFigureOut">
              <a:rPr kumimoji="1" lang="zh-CN" altLang="en-US" smtClean="0"/>
              <a:t>2020/11/10</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913D26-96DA-AB4B-92E3-E4F65FAAE984}" type="slidenum">
              <a:rPr kumimoji="1" lang="zh-CN" altLang="en-US" smtClean="0"/>
              <a:t>‹#›</a:t>
            </a:fld>
            <a:endParaRPr kumimoji="1" lang="zh-CN" altLang="en-US"/>
          </a:p>
        </p:txBody>
      </p:sp>
    </p:spTree>
    <p:extLst>
      <p:ext uri="{BB962C8B-B14F-4D97-AF65-F5344CB8AC3E}">
        <p14:creationId xmlns:p14="http://schemas.microsoft.com/office/powerpoint/2010/main" val="17735255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p:txBody>
          <a:bodyPr/>
          <a:lstStyle/>
          <a:p>
            <a:fld id="{682A1B75-4821-4C50-BA36-87B17D61FF29}" type="slidenum">
              <a:rPr lang="zh-CN" altLang="en-US" smtClean="0"/>
              <a:t>1</a:t>
            </a:fld>
            <a:endParaRPr lang="zh-CN" altLang="en-US"/>
          </a:p>
        </p:txBody>
      </p:sp>
      <p:grpSp>
        <p:nvGrpSpPr>
          <p:cNvPr id="18" name="Group 1">
            <a:extLst>
              <a:ext uri="{FF2B5EF4-FFF2-40B4-BE49-F238E27FC236}">
                <a16:creationId xmlns:a16="http://schemas.microsoft.com/office/drawing/2014/main" id="{EFE242EA-74BD-BC4B-84A0-6A63A0157F16}"/>
              </a:ext>
            </a:extLst>
          </p:cNvPr>
          <p:cNvGrpSpPr/>
          <p:nvPr/>
        </p:nvGrpSpPr>
        <p:grpSpPr>
          <a:xfrm>
            <a:off x="3989880" y="1698430"/>
            <a:ext cx="3492500" cy="3492500"/>
            <a:chOff x="965200" y="1700213"/>
            <a:chExt cx="3492500" cy="3492500"/>
          </a:xfrm>
        </p:grpSpPr>
        <p:sp>
          <p:nvSpPr>
            <p:cNvPr id="19" name="椭圆 25">
              <a:extLst>
                <a:ext uri="{FF2B5EF4-FFF2-40B4-BE49-F238E27FC236}">
                  <a16:creationId xmlns:a16="http://schemas.microsoft.com/office/drawing/2014/main" id="{1F8F4B0A-BB1C-0B46-B918-715708C2CCF0}"/>
                </a:ext>
              </a:extLst>
            </p:cNvPr>
            <p:cNvSpPr>
              <a:spLocks noChangeArrowheads="1"/>
            </p:cNvSpPr>
            <p:nvPr/>
          </p:nvSpPr>
          <p:spPr bwMode="auto">
            <a:xfrm>
              <a:off x="965200" y="1700213"/>
              <a:ext cx="3492500" cy="3492500"/>
            </a:xfrm>
            <a:prstGeom prst="ellipse">
              <a:avLst/>
            </a:prstGeom>
            <a:solidFill>
              <a:schemeClr val="accent5">
                <a:lumMod val="75000"/>
                <a:alpha val="85097"/>
              </a:schemeClr>
            </a:solidFill>
            <a:ln>
              <a:noFill/>
            </a:ln>
            <a:effectLst>
              <a:outerShdw blurRad="63500" sx="103000" sy="103000" algn="ctr" rotWithShape="0">
                <a:srgbClr val="000000">
                  <a:alpha val="20000"/>
                </a:srgbClr>
              </a:outerShdw>
            </a:effectLst>
            <a:extLst>
              <a:ext uri="{91240B29-F687-4f45-9708-019B960494DF}">
                <a14:hiddenLine xmlns:a14="http://schemas.microsoft.com/office/drawing/2010/main" xmlns="" w="9525">
                  <a:solidFill>
                    <a:srgbClr val="000000"/>
                  </a:solidFill>
                  <a:prstDash val="sysDash"/>
                  <a:miter lim="800000"/>
                  <a:headEnd/>
                  <a:tailEnd/>
                </a14:hiddenLine>
              </a:ext>
            </a:extLst>
          </p:spPr>
          <p:txBody>
            <a:bodyPr anchor="ctr"/>
            <a:lstStyle/>
            <a:p>
              <a:pPr algn="ctr">
                <a:defRPr/>
              </a:pPr>
              <a:r>
                <a:rPr lang="zh-CN" altLang="en-US" sz="2800" b="1" spc="300" dirty="0">
                  <a:solidFill>
                    <a:schemeClr val="bg1"/>
                  </a:solidFill>
                  <a:latin typeface="微软雅黑" panose="020B0503020204020204" pitchFamily="34" charset="-122"/>
                  <a:ea typeface="微软雅黑" panose="020B0503020204020204" pitchFamily="34" charset="-122"/>
                </a:rPr>
                <a:t>案例实战</a:t>
              </a:r>
            </a:p>
          </p:txBody>
        </p:sp>
        <p:sp>
          <p:nvSpPr>
            <p:cNvPr id="20" name="椭圆 13">
              <a:extLst>
                <a:ext uri="{FF2B5EF4-FFF2-40B4-BE49-F238E27FC236}">
                  <a16:creationId xmlns:a16="http://schemas.microsoft.com/office/drawing/2014/main" id="{F8698740-87F0-A74D-B2B5-133010D97016}"/>
                </a:ext>
              </a:extLst>
            </p:cNvPr>
            <p:cNvSpPr/>
            <p:nvPr/>
          </p:nvSpPr>
          <p:spPr>
            <a:xfrm>
              <a:off x="1127125" y="1844675"/>
              <a:ext cx="3168650" cy="3168650"/>
            </a:xfrm>
            <a:prstGeom prst="ellipse">
              <a:avLst/>
            </a:prstGeom>
            <a:noFill/>
            <a:ln w="9525" cmpd="sng">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FFFFFF"/>
                </a:solidFill>
                <a:latin typeface="Calibri" charset="0"/>
                <a:ea typeface="宋体" charset="0"/>
                <a:cs typeface="宋体" charset="0"/>
              </a:endParaRPr>
            </a:p>
          </p:txBody>
        </p:sp>
      </p:grpSp>
    </p:spTree>
    <p:extLst>
      <p:ext uri="{BB962C8B-B14F-4D97-AF65-F5344CB8AC3E}">
        <p14:creationId xmlns:p14="http://schemas.microsoft.com/office/powerpoint/2010/main" val="3590571061"/>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感受最深</a:t>
            </a:r>
            <a:r>
              <a:rPr kumimoji="1" lang="zh-CN" altLang="en-US" dirty="0"/>
              <a:t>的点</a:t>
            </a:r>
          </a:p>
        </p:txBody>
      </p:sp>
      <p:sp>
        <p:nvSpPr>
          <p:cNvPr id="3" name="幻灯片编号占位符 2"/>
          <p:cNvSpPr>
            <a:spLocks noGrp="1"/>
          </p:cNvSpPr>
          <p:nvPr>
            <p:ph type="sldNum" sz="quarter" idx="12"/>
          </p:nvPr>
        </p:nvSpPr>
        <p:spPr/>
        <p:txBody>
          <a:bodyPr/>
          <a:lstStyle/>
          <a:p>
            <a:fld id="{682A1B75-4821-4C50-BA36-87B17D61FF29}" type="slidenum">
              <a:rPr lang="zh-CN" altLang="en-US" smtClean="0"/>
              <a:t>10</a:t>
            </a:fld>
            <a:endParaRPr lang="zh-CN" altLang="en-US"/>
          </a:p>
        </p:txBody>
      </p:sp>
      <p:sp>
        <p:nvSpPr>
          <p:cNvPr id="7" name="矩形 6">
            <a:extLst>
              <a:ext uri="{FF2B5EF4-FFF2-40B4-BE49-F238E27FC236}">
                <a16:creationId xmlns:a16="http://schemas.microsoft.com/office/drawing/2014/main" id="{A301A372-3F8D-6C44-8E63-2F15AD3A7662}"/>
              </a:ext>
            </a:extLst>
          </p:cNvPr>
          <p:cNvSpPr/>
          <p:nvPr/>
        </p:nvSpPr>
        <p:spPr>
          <a:xfrm>
            <a:off x="1652251" y="1705903"/>
            <a:ext cx="7026528" cy="491027"/>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dirty="0">
                <a:latin typeface="SimSun" panose="02010600030101010101" pitchFamily="2" charset="-122"/>
                <a:ea typeface="SimSun" panose="02010600030101010101" pitchFamily="2" charset="-122"/>
              </a:rPr>
              <a:t>Domain</a:t>
            </a:r>
            <a:r>
              <a:rPr lang="zh-CN" altLang="en-US" b="1" dirty="0">
                <a:latin typeface="SimSun" panose="02010600030101010101" pitchFamily="2" charset="-122"/>
                <a:ea typeface="SimSun" panose="02010600030101010101" pitchFamily="2" charset="-122"/>
              </a:rPr>
              <a:t>层内聚核心的业务逻辑，领域实体、聚合赋予高内聚的行为</a:t>
            </a:r>
          </a:p>
        </p:txBody>
      </p:sp>
      <p:sp>
        <p:nvSpPr>
          <p:cNvPr id="8" name="矩形 7">
            <a:extLst>
              <a:ext uri="{FF2B5EF4-FFF2-40B4-BE49-F238E27FC236}">
                <a16:creationId xmlns:a16="http://schemas.microsoft.com/office/drawing/2014/main" id="{830BEBD2-9655-E543-A79A-A0C72D2F5B1B}"/>
              </a:ext>
            </a:extLst>
          </p:cNvPr>
          <p:cNvSpPr/>
          <p:nvPr/>
        </p:nvSpPr>
        <p:spPr>
          <a:xfrm>
            <a:off x="1652251" y="2658403"/>
            <a:ext cx="4839190" cy="491027"/>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 altLang="zh-CN" b="1" dirty="0">
                <a:latin typeface="SimSun" panose="02010600030101010101" pitchFamily="2" charset="-122"/>
                <a:ea typeface="SimSun" panose="02010600030101010101" pitchFamily="2" charset="-122"/>
              </a:rPr>
              <a:t>Infrastructure</a:t>
            </a:r>
            <a:r>
              <a:rPr lang="zh-CN" altLang="en" b="1" dirty="0">
                <a:latin typeface="SimSun" panose="02010600030101010101" pitchFamily="2" charset="-122"/>
                <a:ea typeface="SimSun" panose="02010600030101010101" pitchFamily="2" charset="-122"/>
              </a:rPr>
              <a:t>层</a:t>
            </a:r>
            <a:r>
              <a:rPr lang="zh-CN" altLang="en-US" b="1" dirty="0">
                <a:latin typeface="SimSun" panose="02010600030101010101" pitchFamily="2" charset="-122"/>
                <a:ea typeface="SimSun" panose="02010600030101010101" pitchFamily="2" charset="-122"/>
              </a:rPr>
              <a:t>封装技术和资源实现细节</a:t>
            </a:r>
          </a:p>
        </p:txBody>
      </p:sp>
      <p:sp>
        <p:nvSpPr>
          <p:cNvPr id="10" name="矩形 9">
            <a:extLst>
              <a:ext uri="{FF2B5EF4-FFF2-40B4-BE49-F238E27FC236}">
                <a16:creationId xmlns:a16="http://schemas.microsoft.com/office/drawing/2014/main" id="{AFBAADE4-E3A6-AD48-B4FB-A01C165CA2E2}"/>
              </a:ext>
            </a:extLst>
          </p:cNvPr>
          <p:cNvSpPr/>
          <p:nvPr/>
        </p:nvSpPr>
        <p:spPr>
          <a:xfrm>
            <a:off x="1652250" y="3709161"/>
            <a:ext cx="9320549" cy="491027"/>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SimSun" panose="02010600030101010101" pitchFamily="2" charset="-122"/>
                <a:ea typeface="SimSun" panose="02010600030101010101" pitchFamily="2" charset="-122"/>
              </a:rPr>
              <a:t>使用</a:t>
            </a:r>
            <a:r>
              <a:rPr lang="en-US" altLang="zh-CN" b="1" dirty="0">
                <a:latin typeface="SimSun" panose="02010600030101010101" pitchFamily="2" charset="-122"/>
                <a:ea typeface="SimSun" panose="02010600030101010101" pitchFamily="2" charset="-122"/>
              </a:rPr>
              <a:t>DDD</a:t>
            </a:r>
            <a:r>
              <a:rPr lang="zh-CN" altLang="en-US" b="1" dirty="0">
                <a:latin typeface="SimSun" panose="02010600030101010101" pitchFamily="2" charset="-122"/>
                <a:ea typeface="SimSun" panose="02010600030101010101" pitchFamily="2" charset="-122"/>
              </a:rPr>
              <a:t>指导微服务落地可以更好的使代码反映真实的业务场景，做到业务和代码一一对应</a:t>
            </a:r>
          </a:p>
        </p:txBody>
      </p:sp>
      <p:sp>
        <p:nvSpPr>
          <p:cNvPr id="11" name="矩形 10">
            <a:extLst>
              <a:ext uri="{FF2B5EF4-FFF2-40B4-BE49-F238E27FC236}">
                <a16:creationId xmlns:a16="http://schemas.microsoft.com/office/drawing/2014/main" id="{17A5FD0A-2C90-F845-A351-9695D5CB7D69}"/>
              </a:ext>
            </a:extLst>
          </p:cNvPr>
          <p:cNvSpPr/>
          <p:nvPr/>
        </p:nvSpPr>
        <p:spPr>
          <a:xfrm>
            <a:off x="1652249" y="4759919"/>
            <a:ext cx="9833898" cy="491027"/>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SimSun" panose="02010600030101010101" pitchFamily="2" charset="-122"/>
                <a:ea typeface="SimSun" panose="02010600030101010101" pitchFamily="2" charset="-122"/>
              </a:rPr>
              <a:t>经过的</a:t>
            </a:r>
            <a:r>
              <a:rPr lang="en-US" altLang="zh-CN" b="1" dirty="0">
                <a:latin typeface="SimSun" panose="02010600030101010101" pitchFamily="2" charset="-122"/>
                <a:ea typeface="SimSun" panose="02010600030101010101" pitchFamily="2" charset="-122"/>
              </a:rPr>
              <a:t>DDD</a:t>
            </a:r>
            <a:r>
              <a:rPr lang="zh-CN" altLang="en-US" b="1" dirty="0">
                <a:latin typeface="SimSun" panose="02010600030101010101" pitchFamily="2" charset="-122"/>
                <a:ea typeface="SimSun" panose="02010600030101010101" pitchFamily="2" charset="-122"/>
              </a:rPr>
              <a:t>模式翻译出的每个业务逻辑的代码都有它准确且唯一的位置，写代码不会再那么随意</a:t>
            </a:r>
          </a:p>
        </p:txBody>
      </p:sp>
    </p:spTree>
    <p:extLst>
      <p:ext uri="{BB962C8B-B14F-4D97-AF65-F5344CB8AC3E}">
        <p14:creationId xmlns:p14="http://schemas.microsoft.com/office/powerpoint/2010/main" val="123516324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财务</a:t>
            </a:r>
            <a:r>
              <a:rPr kumimoji="1" lang="zh-CN" altLang="en-US" dirty="0"/>
              <a:t>结算业务案例业务分析</a:t>
            </a:r>
          </a:p>
        </p:txBody>
      </p:sp>
      <p:sp>
        <p:nvSpPr>
          <p:cNvPr id="3" name="幻灯片编号占位符 2"/>
          <p:cNvSpPr>
            <a:spLocks noGrp="1"/>
          </p:cNvSpPr>
          <p:nvPr>
            <p:ph type="sldNum" sz="quarter" idx="12"/>
          </p:nvPr>
        </p:nvSpPr>
        <p:spPr/>
        <p:txBody>
          <a:bodyPr/>
          <a:lstStyle/>
          <a:p>
            <a:fld id="{682A1B75-4821-4C50-BA36-87B17D61FF29}" type="slidenum">
              <a:rPr lang="zh-CN" altLang="en-US" smtClean="0"/>
              <a:t>2</a:t>
            </a:fld>
            <a:endParaRPr lang="zh-CN" altLang="en-US"/>
          </a:p>
        </p:txBody>
      </p:sp>
      <p:pic>
        <p:nvPicPr>
          <p:cNvPr id="5" name="图片 4">
            <a:extLst>
              <a:ext uri="{FF2B5EF4-FFF2-40B4-BE49-F238E27FC236}">
                <a16:creationId xmlns:a16="http://schemas.microsoft.com/office/drawing/2014/main" id="{5CAB1C56-4F25-454D-BAE9-B44F0808857E}"/>
              </a:ext>
            </a:extLst>
          </p:cNvPr>
          <p:cNvPicPr>
            <a:picLocks noChangeAspect="1"/>
          </p:cNvPicPr>
          <p:nvPr/>
        </p:nvPicPr>
        <p:blipFill>
          <a:blip r:embed="rId2"/>
          <a:stretch>
            <a:fillRect/>
          </a:stretch>
        </p:blipFill>
        <p:spPr>
          <a:xfrm>
            <a:off x="729240" y="1195439"/>
            <a:ext cx="5727700" cy="4673600"/>
          </a:xfrm>
          <a:prstGeom prst="rect">
            <a:avLst/>
          </a:prstGeom>
        </p:spPr>
      </p:pic>
      <p:sp>
        <p:nvSpPr>
          <p:cNvPr id="6" name="右箭头 5">
            <a:extLst>
              <a:ext uri="{FF2B5EF4-FFF2-40B4-BE49-F238E27FC236}">
                <a16:creationId xmlns:a16="http://schemas.microsoft.com/office/drawing/2014/main" id="{13647506-119A-EF42-BE75-3A7AAF866A2C}"/>
              </a:ext>
            </a:extLst>
          </p:cNvPr>
          <p:cNvSpPr/>
          <p:nvPr/>
        </p:nvSpPr>
        <p:spPr>
          <a:xfrm>
            <a:off x="6622026" y="3392129"/>
            <a:ext cx="663677" cy="2802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7" name="图片 6">
            <a:extLst>
              <a:ext uri="{FF2B5EF4-FFF2-40B4-BE49-F238E27FC236}">
                <a16:creationId xmlns:a16="http://schemas.microsoft.com/office/drawing/2014/main" id="{28EBDA55-F19D-9948-8014-A1CD706C8EBF}"/>
              </a:ext>
            </a:extLst>
          </p:cNvPr>
          <p:cNvPicPr>
            <a:picLocks noChangeAspect="1"/>
          </p:cNvPicPr>
          <p:nvPr/>
        </p:nvPicPr>
        <p:blipFill>
          <a:blip r:embed="rId3"/>
          <a:stretch>
            <a:fillRect/>
          </a:stretch>
        </p:blipFill>
        <p:spPr>
          <a:xfrm>
            <a:off x="7480300" y="267929"/>
            <a:ext cx="4711700" cy="6248400"/>
          </a:xfrm>
          <a:prstGeom prst="rect">
            <a:avLst/>
          </a:prstGeom>
        </p:spPr>
      </p:pic>
    </p:spTree>
    <p:extLst>
      <p:ext uri="{BB962C8B-B14F-4D97-AF65-F5344CB8AC3E}">
        <p14:creationId xmlns:p14="http://schemas.microsoft.com/office/powerpoint/2010/main" val="107369505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财务结算业务领域分析</a:t>
            </a:r>
          </a:p>
        </p:txBody>
      </p:sp>
      <p:sp>
        <p:nvSpPr>
          <p:cNvPr id="3" name="幻灯片编号占位符 2"/>
          <p:cNvSpPr>
            <a:spLocks noGrp="1"/>
          </p:cNvSpPr>
          <p:nvPr>
            <p:ph type="sldNum" sz="quarter" idx="12"/>
          </p:nvPr>
        </p:nvSpPr>
        <p:spPr/>
        <p:txBody>
          <a:bodyPr/>
          <a:lstStyle/>
          <a:p>
            <a:fld id="{682A1B75-4821-4C50-BA36-87B17D61FF29}" type="slidenum">
              <a:rPr lang="zh-CN" altLang="en-US" smtClean="0"/>
              <a:t>3</a:t>
            </a:fld>
            <a:endParaRPr lang="zh-CN" altLang="en-US"/>
          </a:p>
        </p:txBody>
      </p:sp>
      <p:pic>
        <p:nvPicPr>
          <p:cNvPr id="6" name="图片 5">
            <a:extLst>
              <a:ext uri="{FF2B5EF4-FFF2-40B4-BE49-F238E27FC236}">
                <a16:creationId xmlns:a16="http://schemas.microsoft.com/office/drawing/2014/main" id="{1585D058-1EBC-554D-A2D6-6163D6C320EE}"/>
              </a:ext>
            </a:extLst>
          </p:cNvPr>
          <p:cNvPicPr>
            <a:picLocks noChangeAspect="1"/>
          </p:cNvPicPr>
          <p:nvPr/>
        </p:nvPicPr>
        <p:blipFill>
          <a:blip r:embed="rId2"/>
          <a:stretch>
            <a:fillRect/>
          </a:stretch>
        </p:blipFill>
        <p:spPr>
          <a:xfrm>
            <a:off x="876300" y="1092200"/>
            <a:ext cx="10439400" cy="4673600"/>
          </a:xfrm>
          <a:prstGeom prst="rect">
            <a:avLst/>
          </a:prstGeom>
        </p:spPr>
      </p:pic>
    </p:spTree>
    <p:extLst>
      <p:ext uri="{BB962C8B-B14F-4D97-AF65-F5344CB8AC3E}">
        <p14:creationId xmlns:p14="http://schemas.microsoft.com/office/powerpoint/2010/main" val="1349095337"/>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商家结算子域深入分析</a:t>
            </a:r>
          </a:p>
        </p:txBody>
      </p:sp>
      <p:sp>
        <p:nvSpPr>
          <p:cNvPr id="3" name="幻灯片编号占位符 2"/>
          <p:cNvSpPr>
            <a:spLocks noGrp="1"/>
          </p:cNvSpPr>
          <p:nvPr>
            <p:ph type="sldNum" sz="quarter" idx="12"/>
          </p:nvPr>
        </p:nvSpPr>
        <p:spPr/>
        <p:txBody>
          <a:bodyPr/>
          <a:lstStyle/>
          <a:p>
            <a:fld id="{682A1B75-4821-4C50-BA36-87B17D61FF29}" type="slidenum">
              <a:rPr lang="zh-CN" altLang="en-US" smtClean="0"/>
              <a:t>4</a:t>
            </a:fld>
            <a:endParaRPr lang="zh-CN" altLang="en-US"/>
          </a:p>
        </p:txBody>
      </p:sp>
      <p:pic>
        <p:nvPicPr>
          <p:cNvPr id="4" name="图片 3">
            <a:extLst>
              <a:ext uri="{FF2B5EF4-FFF2-40B4-BE49-F238E27FC236}">
                <a16:creationId xmlns:a16="http://schemas.microsoft.com/office/drawing/2014/main" id="{C1BA778B-A8BC-FC4B-87F5-F1161C0E7C47}"/>
              </a:ext>
            </a:extLst>
          </p:cNvPr>
          <p:cNvPicPr>
            <a:picLocks noChangeAspect="1"/>
          </p:cNvPicPr>
          <p:nvPr/>
        </p:nvPicPr>
        <p:blipFill>
          <a:blip r:embed="rId2"/>
          <a:stretch>
            <a:fillRect/>
          </a:stretch>
        </p:blipFill>
        <p:spPr>
          <a:xfrm>
            <a:off x="381761" y="1088136"/>
            <a:ext cx="11546205" cy="5038344"/>
          </a:xfrm>
          <a:prstGeom prst="rect">
            <a:avLst/>
          </a:prstGeom>
        </p:spPr>
      </p:pic>
    </p:spTree>
    <p:extLst>
      <p:ext uri="{BB962C8B-B14F-4D97-AF65-F5344CB8AC3E}">
        <p14:creationId xmlns:p14="http://schemas.microsoft.com/office/powerpoint/2010/main" val="136434964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财务结算各个子领域交互架构</a:t>
            </a:r>
            <a:endParaRPr kumimoji="1" lang="zh-CN" altLang="en-US" dirty="0"/>
          </a:p>
        </p:txBody>
      </p:sp>
      <p:sp>
        <p:nvSpPr>
          <p:cNvPr id="3" name="幻灯片编号占位符 2"/>
          <p:cNvSpPr>
            <a:spLocks noGrp="1"/>
          </p:cNvSpPr>
          <p:nvPr>
            <p:ph type="sldNum" sz="quarter" idx="12"/>
          </p:nvPr>
        </p:nvSpPr>
        <p:spPr/>
        <p:txBody>
          <a:bodyPr/>
          <a:lstStyle/>
          <a:p>
            <a:fld id="{682A1B75-4821-4C50-BA36-87B17D61FF29}" type="slidenum">
              <a:rPr lang="zh-CN" altLang="en-US" smtClean="0"/>
              <a:t>5</a:t>
            </a:fld>
            <a:endParaRPr lang="zh-CN" altLang="en-US"/>
          </a:p>
        </p:txBody>
      </p:sp>
      <p:pic>
        <p:nvPicPr>
          <p:cNvPr id="5" name="图片 4">
            <a:extLst>
              <a:ext uri="{FF2B5EF4-FFF2-40B4-BE49-F238E27FC236}">
                <a16:creationId xmlns:a16="http://schemas.microsoft.com/office/drawing/2014/main" id="{14108B20-2517-DF44-AE99-ED0A8843607E}"/>
              </a:ext>
            </a:extLst>
          </p:cNvPr>
          <p:cNvPicPr>
            <a:picLocks noChangeAspect="1"/>
          </p:cNvPicPr>
          <p:nvPr/>
        </p:nvPicPr>
        <p:blipFill>
          <a:blip r:embed="rId2"/>
          <a:stretch>
            <a:fillRect/>
          </a:stretch>
        </p:blipFill>
        <p:spPr>
          <a:xfrm>
            <a:off x="2091267" y="777927"/>
            <a:ext cx="8168799" cy="5838153"/>
          </a:xfrm>
          <a:prstGeom prst="rect">
            <a:avLst/>
          </a:prstGeom>
        </p:spPr>
      </p:pic>
    </p:spTree>
    <p:extLst>
      <p:ext uri="{BB962C8B-B14F-4D97-AF65-F5344CB8AC3E}">
        <p14:creationId xmlns:p14="http://schemas.microsoft.com/office/powerpoint/2010/main" val="101266123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57332" y="207375"/>
            <a:ext cx="6952833" cy="545741"/>
          </a:xfrm>
        </p:spPr>
        <p:txBody>
          <a:bodyPr/>
          <a:lstStyle/>
          <a:p>
            <a:r>
              <a:rPr kumimoji="1" lang="zh-CN" altLang="en-US" dirty="0"/>
              <a:t>代码的结构</a:t>
            </a:r>
          </a:p>
        </p:txBody>
      </p:sp>
      <p:pic>
        <p:nvPicPr>
          <p:cNvPr id="5" name="图片 4">
            <a:extLst>
              <a:ext uri="{FF2B5EF4-FFF2-40B4-BE49-F238E27FC236}">
                <a16:creationId xmlns:a16="http://schemas.microsoft.com/office/drawing/2014/main" id="{F43CA83E-1C95-7141-BCAF-821CFD14D98D}"/>
              </a:ext>
            </a:extLst>
          </p:cNvPr>
          <p:cNvPicPr>
            <a:picLocks noChangeAspect="1"/>
          </p:cNvPicPr>
          <p:nvPr/>
        </p:nvPicPr>
        <p:blipFill>
          <a:blip r:embed="rId2"/>
          <a:stretch>
            <a:fillRect/>
          </a:stretch>
        </p:blipFill>
        <p:spPr>
          <a:xfrm>
            <a:off x="4412320" y="416442"/>
            <a:ext cx="4448868" cy="6437376"/>
          </a:xfrm>
          <a:prstGeom prst="rect">
            <a:avLst/>
          </a:prstGeom>
        </p:spPr>
      </p:pic>
      <p:sp>
        <p:nvSpPr>
          <p:cNvPr id="9" name="矩形 8">
            <a:extLst>
              <a:ext uri="{FF2B5EF4-FFF2-40B4-BE49-F238E27FC236}">
                <a16:creationId xmlns:a16="http://schemas.microsoft.com/office/drawing/2014/main" id="{5714C2F0-B009-1E41-82C7-09E0433E6F3E}"/>
              </a:ext>
            </a:extLst>
          </p:cNvPr>
          <p:cNvSpPr/>
          <p:nvPr/>
        </p:nvSpPr>
        <p:spPr>
          <a:xfrm>
            <a:off x="957332" y="1426464"/>
            <a:ext cx="1950460" cy="585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用户接口层</a:t>
            </a:r>
          </a:p>
        </p:txBody>
      </p:sp>
      <p:sp>
        <p:nvSpPr>
          <p:cNvPr id="10" name="矩形 9">
            <a:extLst>
              <a:ext uri="{FF2B5EF4-FFF2-40B4-BE49-F238E27FC236}">
                <a16:creationId xmlns:a16="http://schemas.microsoft.com/office/drawing/2014/main" id="{BFDB7300-2AC8-7549-B2CB-516EB82C9E53}"/>
              </a:ext>
            </a:extLst>
          </p:cNvPr>
          <p:cNvSpPr/>
          <p:nvPr/>
        </p:nvSpPr>
        <p:spPr>
          <a:xfrm>
            <a:off x="957332" y="2508764"/>
            <a:ext cx="1950460" cy="585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应用层</a:t>
            </a:r>
          </a:p>
        </p:txBody>
      </p:sp>
      <p:sp>
        <p:nvSpPr>
          <p:cNvPr id="11" name="矩形 10">
            <a:extLst>
              <a:ext uri="{FF2B5EF4-FFF2-40B4-BE49-F238E27FC236}">
                <a16:creationId xmlns:a16="http://schemas.microsoft.com/office/drawing/2014/main" id="{1DF53530-3B29-F24F-8E88-A5EBB5B9EF6F}"/>
              </a:ext>
            </a:extLst>
          </p:cNvPr>
          <p:cNvSpPr/>
          <p:nvPr/>
        </p:nvSpPr>
        <p:spPr>
          <a:xfrm>
            <a:off x="957332" y="3591064"/>
            <a:ext cx="1950460" cy="585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领域层</a:t>
            </a:r>
          </a:p>
        </p:txBody>
      </p:sp>
      <p:sp>
        <p:nvSpPr>
          <p:cNvPr id="12" name="矩形 11">
            <a:extLst>
              <a:ext uri="{FF2B5EF4-FFF2-40B4-BE49-F238E27FC236}">
                <a16:creationId xmlns:a16="http://schemas.microsoft.com/office/drawing/2014/main" id="{C37851E9-C927-FB4B-B1B7-EDB7FB9BEC31}"/>
              </a:ext>
            </a:extLst>
          </p:cNvPr>
          <p:cNvSpPr/>
          <p:nvPr/>
        </p:nvSpPr>
        <p:spPr>
          <a:xfrm>
            <a:off x="957332" y="4673364"/>
            <a:ext cx="1950460" cy="585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基础设施层</a:t>
            </a:r>
          </a:p>
        </p:txBody>
      </p:sp>
      <p:cxnSp>
        <p:nvCxnSpPr>
          <p:cNvPr id="14" name="直线箭头连接符 13">
            <a:extLst>
              <a:ext uri="{FF2B5EF4-FFF2-40B4-BE49-F238E27FC236}">
                <a16:creationId xmlns:a16="http://schemas.microsoft.com/office/drawing/2014/main" id="{8FDDAF2B-B578-5344-B6BC-4FEF0E5059AE}"/>
              </a:ext>
            </a:extLst>
          </p:cNvPr>
          <p:cNvCxnSpPr>
            <a:stCxn id="9" idx="2"/>
            <a:endCxn id="10" idx="0"/>
          </p:cNvCxnSpPr>
          <p:nvPr/>
        </p:nvCxnSpPr>
        <p:spPr>
          <a:xfrm>
            <a:off x="1932562" y="2011680"/>
            <a:ext cx="0" cy="4970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线箭头连接符 15">
            <a:extLst>
              <a:ext uri="{FF2B5EF4-FFF2-40B4-BE49-F238E27FC236}">
                <a16:creationId xmlns:a16="http://schemas.microsoft.com/office/drawing/2014/main" id="{5C5ED013-61F9-754F-86F0-C73A97240380}"/>
              </a:ext>
            </a:extLst>
          </p:cNvPr>
          <p:cNvCxnSpPr>
            <a:stCxn id="10" idx="2"/>
            <a:endCxn id="11" idx="0"/>
          </p:cNvCxnSpPr>
          <p:nvPr/>
        </p:nvCxnSpPr>
        <p:spPr>
          <a:xfrm>
            <a:off x="1932562" y="3093980"/>
            <a:ext cx="0" cy="4970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17">
            <a:extLst>
              <a:ext uri="{FF2B5EF4-FFF2-40B4-BE49-F238E27FC236}">
                <a16:creationId xmlns:a16="http://schemas.microsoft.com/office/drawing/2014/main" id="{805D6E0C-CA6D-FA41-AF65-0FDB517CCD6B}"/>
              </a:ext>
            </a:extLst>
          </p:cNvPr>
          <p:cNvCxnSpPr>
            <a:cxnSpLocks/>
            <a:stCxn id="11" idx="2"/>
            <a:endCxn id="12" idx="0"/>
          </p:cNvCxnSpPr>
          <p:nvPr/>
        </p:nvCxnSpPr>
        <p:spPr>
          <a:xfrm>
            <a:off x="1932562" y="4176280"/>
            <a:ext cx="0" cy="4970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E2F88D0C-09DA-844B-A730-045937CC41E7}"/>
              </a:ext>
            </a:extLst>
          </p:cNvPr>
          <p:cNvSpPr txBox="1"/>
          <p:nvPr/>
        </p:nvSpPr>
        <p:spPr>
          <a:xfrm>
            <a:off x="1301723" y="5755664"/>
            <a:ext cx="1261677" cy="369332"/>
          </a:xfrm>
          <a:prstGeom prst="rect">
            <a:avLst/>
          </a:prstGeom>
          <a:noFill/>
        </p:spPr>
        <p:txBody>
          <a:bodyPr wrap="square" rtlCol="0">
            <a:spAutoFit/>
          </a:bodyPr>
          <a:lstStyle/>
          <a:p>
            <a:r>
              <a:rPr kumimoji="1" lang="zh-CN" altLang="en-US" dirty="0"/>
              <a:t>四层架构</a:t>
            </a:r>
          </a:p>
        </p:txBody>
      </p:sp>
      <p:cxnSp>
        <p:nvCxnSpPr>
          <p:cNvPr id="22" name="直线箭头连接符 21">
            <a:extLst>
              <a:ext uri="{FF2B5EF4-FFF2-40B4-BE49-F238E27FC236}">
                <a16:creationId xmlns:a16="http://schemas.microsoft.com/office/drawing/2014/main" id="{B1177679-C646-4949-A515-76CA8B531F83}"/>
              </a:ext>
            </a:extLst>
          </p:cNvPr>
          <p:cNvCxnSpPr>
            <a:cxnSpLocks/>
          </p:cNvCxnSpPr>
          <p:nvPr/>
        </p:nvCxnSpPr>
        <p:spPr>
          <a:xfrm flipH="1">
            <a:off x="6869923" y="950976"/>
            <a:ext cx="2746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线箭头连接符 24">
            <a:extLst>
              <a:ext uri="{FF2B5EF4-FFF2-40B4-BE49-F238E27FC236}">
                <a16:creationId xmlns:a16="http://schemas.microsoft.com/office/drawing/2014/main" id="{EF5FCC12-889E-C145-9A91-B6479B35D9DC}"/>
              </a:ext>
            </a:extLst>
          </p:cNvPr>
          <p:cNvCxnSpPr>
            <a:cxnSpLocks/>
          </p:cNvCxnSpPr>
          <p:nvPr/>
        </p:nvCxnSpPr>
        <p:spPr>
          <a:xfrm flipH="1">
            <a:off x="6869923" y="1633728"/>
            <a:ext cx="2746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线箭头连接符 25">
            <a:extLst>
              <a:ext uri="{FF2B5EF4-FFF2-40B4-BE49-F238E27FC236}">
                <a16:creationId xmlns:a16="http://schemas.microsoft.com/office/drawing/2014/main" id="{80A2301F-C0FD-174A-909C-0FC86A47BA60}"/>
              </a:ext>
            </a:extLst>
          </p:cNvPr>
          <p:cNvCxnSpPr>
            <a:cxnSpLocks/>
          </p:cNvCxnSpPr>
          <p:nvPr/>
        </p:nvCxnSpPr>
        <p:spPr>
          <a:xfrm flipH="1">
            <a:off x="6869923" y="3914152"/>
            <a:ext cx="2746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线箭头连接符 26">
            <a:extLst>
              <a:ext uri="{FF2B5EF4-FFF2-40B4-BE49-F238E27FC236}">
                <a16:creationId xmlns:a16="http://schemas.microsoft.com/office/drawing/2014/main" id="{3EF5D720-52F5-944A-9F16-1F098D6B21BA}"/>
              </a:ext>
            </a:extLst>
          </p:cNvPr>
          <p:cNvCxnSpPr>
            <a:cxnSpLocks/>
          </p:cNvCxnSpPr>
          <p:nvPr/>
        </p:nvCxnSpPr>
        <p:spPr>
          <a:xfrm flipH="1">
            <a:off x="6869923" y="5404884"/>
            <a:ext cx="2746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32C8D052-CD9D-B844-AB84-C3EB4E27F272}"/>
              </a:ext>
            </a:extLst>
          </p:cNvPr>
          <p:cNvSpPr txBox="1"/>
          <p:nvPr/>
        </p:nvSpPr>
        <p:spPr>
          <a:xfrm>
            <a:off x="9693613" y="5220218"/>
            <a:ext cx="1352339" cy="369332"/>
          </a:xfrm>
          <a:prstGeom prst="rect">
            <a:avLst/>
          </a:prstGeom>
          <a:noFill/>
        </p:spPr>
        <p:txBody>
          <a:bodyPr wrap="square" rtlCol="0">
            <a:spAutoFit/>
          </a:bodyPr>
          <a:lstStyle/>
          <a:p>
            <a:r>
              <a:rPr kumimoji="1" lang="zh-CN" altLang="en-US" b="1" dirty="0"/>
              <a:t>用户接口层</a:t>
            </a:r>
          </a:p>
        </p:txBody>
      </p:sp>
      <p:sp>
        <p:nvSpPr>
          <p:cNvPr id="29" name="文本框 28">
            <a:extLst>
              <a:ext uri="{FF2B5EF4-FFF2-40B4-BE49-F238E27FC236}">
                <a16:creationId xmlns:a16="http://schemas.microsoft.com/office/drawing/2014/main" id="{26CB277D-039D-B34B-A0E8-4E7DA3BA34DB}"/>
              </a:ext>
            </a:extLst>
          </p:cNvPr>
          <p:cNvSpPr txBox="1"/>
          <p:nvPr/>
        </p:nvSpPr>
        <p:spPr>
          <a:xfrm>
            <a:off x="9693612" y="3689994"/>
            <a:ext cx="1352340" cy="369942"/>
          </a:xfrm>
          <a:prstGeom prst="rect">
            <a:avLst/>
          </a:prstGeom>
          <a:noFill/>
        </p:spPr>
        <p:txBody>
          <a:bodyPr wrap="square" rtlCol="0">
            <a:spAutoFit/>
          </a:bodyPr>
          <a:lstStyle/>
          <a:p>
            <a:r>
              <a:rPr kumimoji="1" lang="zh-CN" altLang="en-US" b="1" dirty="0"/>
              <a:t>基础设施层</a:t>
            </a:r>
          </a:p>
        </p:txBody>
      </p:sp>
      <p:sp>
        <p:nvSpPr>
          <p:cNvPr id="30" name="文本框 29">
            <a:extLst>
              <a:ext uri="{FF2B5EF4-FFF2-40B4-BE49-F238E27FC236}">
                <a16:creationId xmlns:a16="http://schemas.microsoft.com/office/drawing/2014/main" id="{98D3E2A2-1EE7-5544-942C-F7BC2C6C3DCC}"/>
              </a:ext>
            </a:extLst>
          </p:cNvPr>
          <p:cNvSpPr txBox="1"/>
          <p:nvPr/>
        </p:nvSpPr>
        <p:spPr>
          <a:xfrm>
            <a:off x="9588637" y="1449062"/>
            <a:ext cx="1121471" cy="369332"/>
          </a:xfrm>
          <a:prstGeom prst="rect">
            <a:avLst/>
          </a:prstGeom>
          <a:noFill/>
        </p:spPr>
        <p:txBody>
          <a:bodyPr wrap="square" rtlCol="0">
            <a:spAutoFit/>
          </a:bodyPr>
          <a:lstStyle/>
          <a:p>
            <a:r>
              <a:rPr kumimoji="1" lang="zh-CN" altLang="en-US" b="1" dirty="0"/>
              <a:t>领域层</a:t>
            </a:r>
          </a:p>
        </p:txBody>
      </p:sp>
      <p:sp>
        <p:nvSpPr>
          <p:cNvPr id="31" name="文本框 30">
            <a:extLst>
              <a:ext uri="{FF2B5EF4-FFF2-40B4-BE49-F238E27FC236}">
                <a16:creationId xmlns:a16="http://schemas.microsoft.com/office/drawing/2014/main" id="{F6ABD727-2B1F-A44D-8C3F-42C871A78D1C}"/>
              </a:ext>
            </a:extLst>
          </p:cNvPr>
          <p:cNvSpPr txBox="1"/>
          <p:nvPr/>
        </p:nvSpPr>
        <p:spPr>
          <a:xfrm>
            <a:off x="9616307" y="781928"/>
            <a:ext cx="1121471" cy="369332"/>
          </a:xfrm>
          <a:prstGeom prst="rect">
            <a:avLst/>
          </a:prstGeom>
          <a:noFill/>
        </p:spPr>
        <p:txBody>
          <a:bodyPr wrap="square" rtlCol="0">
            <a:spAutoFit/>
          </a:bodyPr>
          <a:lstStyle/>
          <a:p>
            <a:r>
              <a:rPr kumimoji="1" lang="zh-CN" altLang="en-US" b="1" dirty="0"/>
              <a:t>应用层</a:t>
            </a:r>
          </a:p>
        </p:txBody>
      </p:sp>
      <p:cxnSp>
        <p:nvCxnSpPr>
          <p:cNvPr id="32" name="直线箭头连接符 31">
            <a:extLst>
              <a:ext uri="{FF2B5EF4-FFF2-40B4-BE49-F238E27FC236}">
                <a16:creationId xmlns:a16="http://schemas.microsoft.com/office/drawing/2014/main" id="{EE0AEBBA-DDA0-BC49-A52A-DC8B50C99E53}"/>
              </a:ext>
            </a:extLst>
          </p:cNvPr>
          <p:cNvCxnSpPr>
            <a:cxnSpLocks/>
          </p:cNvCxnSpPr>
          <p:nvPr/>
        </p:nvCxnSpPr>
        <p:spPr>
          <a:xfrm flipH="1">
            <a:off x="6869923" y="2466092"/>
            <a:ext cx="2746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C90F2955-EC78-0149-9F6E-4D07AA3F9EF4}"/>
              </a:ext>
            </a:extLst>
          </p:cNvPr>
          <p:cNvSpPr txBox="1"/>
          <p:nvPr/>
        </p:nvSpPr>
        <p:spPr>
          <a:xfrm>
            <a:off x="9604576" y="2239820"/>
            <a:ext cx="1646642" cy="738664"/>
          </a:xfrm>
          <a:prstGeom prst="rect">
            <a:avLst/>
          </a:prstGeom>
          <a:noFill/>
        </p:spPr>
        <p:txBody>
          <a:bodyPr wrap="square" rtlCol="0">
            <a:spAutoFit/>
          </a:bodyPr>
          <a:lstStyle/>
          <a:p>
            <a:r>
              <a:rPr kumimoji="1" lang="zh-CN" altLang="en-US" sz="1400" b="1" dirty="0"/>
              <a:t>领域实体、领域事件、领域工厂、领域服务</a:t>
            </a:r>
          </a:p>
        </p:txBody>
      </p:sp>
      <p:cxnSp>
        <p:nvCxnSpPr>
          <p:cNvPr id="34" name="直线箭头连接符 33">
            <a:extLst>
              <a:ext uri="{FF2B5EF4-FFF2-40B4-BE49-F238E27FC236}">
                <a16:creationId xmlns:a16="http://schemas.microsoft.com/office/drawing/2014/main" id="{BD7EAF09-B9B2-A548-B295-FD19298709B3}"/>
              </a:ext>
            </a:extLst>
          </p:cNvPr>
          <p:cNvCxnSpPr>
            <a:cxnSpLocks/>
          </p:cNvCxnSpPr>
          <p:nvPr/>
        </p:nvCxnSpPr>
        <p:spPr>
          <a:xfrm flipH="1">
            <a:off x="6869923" y="4603520"/>
            <a:ext cx="2746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文本框 34">
            <a:extLst>
              <a:ext uri="{FF2B5EF4-FFF2-40B4-BE49-F238E27FC236}">
                <a16:creationId xmlns:a16="http://schemas.microsoft.com/office/drawing/2014/main" id="{0EFBBDFB-17E7-1642-B156-A75D21327051}"/>
              </a:ext>
            </a:extLst>
          </p:cNvPr>
          <p:cNvSpPr txBox="1"/>
          <p:nvPr/>
        </p:nvSpPr>
        <p:spPr>
          <a:xfrm>
            <a:off x="9654687" y="4272700"/>
            <a:ext cx="1646642" cy="738664"/>
          </a:xfrm>
          <a:prstGeom prst="rect">
            <a:avLst/>
          </a:prstGeom>
          <a:noFill/>
        </p:spPr>
        <p:txBody>
          <a:bodyPr wrap="square" rtlCol="0">
            <a:spAutoFit/>
          </a:bodyPr>
          <a:lstStyle/>
          <a:p>
            <a:r>
              <a:rPr kumimoji="1" lang="zh-CN" altLang="en-US" sz="1400" b="1" dirty="0"/>
              <a:t>数据库、缓存、消息中间件、</a:t>
            </a:r>
            <a:r>
              <a:rPr kumimoji="1" lang="en-US" altLang="zh-CN" sz="1400" b="1" dirty="0"/>
              <a:t>RPC</a:t>
            </a:r>
            <a:r>
              <a:rPr kumimoji="1" lang="zh-CN" altLang="en-US" sz="1400" b="1" dirty="0"/>
              <a:t>、工具类</a:t>
            </a:r>
            <a:r>
              <a:rPr kumimoji="1" lang="en-US" altLang="zh-CN" sz="1400" b="1" dirty="0"/>
              <a:t>...</a:t>
            </a:r>
            <a:endParaRPr kumimoji="1" lang="zh-CN" altLang="en-US" sz="1400" b="1" dirty="0"/>
          </a:p>
        </p:txBody>
      </p:sp>
      <p:sp>
        <p:nvSpPr>
          <p:cNvPr id="36" name="右箭头 35">
            <a:extLst>
              <a:ext uri="{FF2B5EF4-FFF2-40B4-BE49-F238E27FC236}">
                <a16:creationId xmlns:a16="http://schemas.microsoft.com/office/drawing/2014/main" id="{4AC3C3BE-C959-6D45-B4B1-AE5F59CA8ECE}"/>
              </a:ext>
            </a:extLst>
          </p:cNvPr>
          <p:cNvSpPr/>
          <p:nvPr/>
        </p:nvSpPr>
        <p:spPr>
          <a:xfrm>
            <a:off x="3364992" y="3214506"/>
            <a:ext cx="566928" cy="248542"/>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94664726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幻灯片编号占位符 2"/>
          <p:cNvSpPr>
            <a:spLocks noGrp="1"/>
          </p:cNvSpPr>
          <p:nvPr>
            <p:ph type="sldNum" sz="quarter" idx="12"/>
          </p:nvPr>
        </p:nvSpPr>
        <p:spPr/>
        <p:txBody>
          <a:bodyPr/>
          <a:lstStyle/>
          <a:p>
            <a:fld id="{682A1B75-4821-4C50-BA36-87B17D61FF29}" type="slidenum">
              <a:rPr lang="zh-CN" altLang="en-US" smtClean="0"/>
              <a:t>7</a:t>
            </a:fld>
            <a:endParaRPr lang="zh-CN" altLang="en-US"/>
          </a:p>
        </p:txBody>
      </p:sp>
      <p:grpSp>
        <p:nvGrpSpPr>
          <p:cNvPr id="18" name="Group 1">
            <a:extLst>
              <a:ext uri="{FF2B5EF4-FFF2-40B4-BE49-F238E27FC236}">
                <a16:creationId xmlns:a16="http://schemas.microsoft.com/office/drawing/2014/main" id="{EFE242EA-74BD-BC4B-84A0-6A63A0157F16}"/>
              </a:ext>
            </a:extLst>
          </p:cNvPr>
          <p:cNvGrpSpPr/>
          <p:nvPr/>
        </p:nvGrpSpPr>
        <p:grpSpPr>
          <a:xfrm>
            <a:off x="3989880" y="1698430"/>
            <a:ext cx="3492500" cy="3492500"/>
            <a:chOff x="965200" y="1700213"/>
            <a:chExt cx="3492500" cy="3492500"/>
          </a:xfrm>
        </p:grpSpPr>
        <p:sp>
          <p:nvSpPr>
            <p:cNvPr id="19" name="椭圆 25">
              <a:extLst>
                <a:ext uri="{FF2B5EF4-FFF2-40B4-BE49-F238E27FC236}">
                  <a16:creationId xmlns:a16="http://schemas.microsoft.com/office/drawing/2014/main" id="{1F8F4B0A-BB1C-0B46-B918-715708C2CCF0}"/>
                </a:ext>
              </a:extLst>
            </p:cNvPr>
            <p:cNvSpPr>
              <a:spLocks noChangeArrowheads="1"/>
            </p:cNvSpPr>
            <p:nvPr/>
          </p:nvSpPr>
          <p:spPr bwMode="auto">
            <a:xfrm>
              <a:off x="965200" y="1700213"/>
              <a:ext cx="3492500" cy="3492500"/>
            </a:xfrm>
            <a:prstGeom prst="ellipse">
              <a:avLst/>
            </a:prstGeom>
            <a:solidFill>
              <a:schemeClr val="accent5">
                <a:lumMod val="75000"/>
                <a:alpha val="85097"/>
              </a:schemeClr>
            </a:solidFill>
            <a:ln>
              <a:noFill/>
            </a:ln>
            <a:effectLst>
              <a:outerShdw blurRad="63500" sx="103000" sy="103000" algn="ctr" rotWithShape="0">
                <a:srgbClr val="000000">
                  <a:alpha val="20000"/>
                </a:srgbClr>
              </a:outerShdw>
            </a:effectLst>
            <a:extLst>
              <a:ext uri="{91240B29-F687-4f45-9708-019B960494DF}">
                <a14:hiddenLine xmlns:a14="http://schemas.microsoft.com/office/drawing/2010/main" xmlns="" w="9525">
                  <a:solidFill>
                    <a:srgbClr val="000000"/>
                  </a:solidFill>
                  <a:prstDash val="sysDash"/>
                  <a:miter lim="800000"/>
                  <a:headEnd/>
                  <a:tailEnd/>
                </a14:hiddenLine>
              </a:ext>
            </a:extLst>
          </p:spPr>
          <p:txBody>
            <a:bodyPr anchor="ctr"/>
            <a:lstStyle/>
            <a:p>
              <a:pPr algn="ctr">
                <a:defRPr/>
              </a:pPr>
              <a:r>
                <a:rPr lang="zh-CN" altLang="en-US" sz="2800" b="1" spc="300" dirty="0">
                  <a:solidFill>
                    <a:schemeClr val="bg1"/>
                  </a:solidFill>
                  <a:latin typeface="微软雅黑" panose="020B0503020204020204" pitchFamily="34" charset="-122"/>
                  <a:ea typeface="微软雅黑" panose="020B0503020204020204" pitchFamily="34" charset="-122"/>
                </a:rPr>
                <a:t>思考与总结</a:t>
              </a:r>
            </a:p>
          </p:txBody>
        </p:sp>
        <p:sp>
          <p:nvSpPr>
            <p:cNvPr id="20" name="椭圆 13">
              <a:extLst>
                <a:ext uri="{FF2B5EF4-FFF2-40B4-BE49-F238E27FC236}">
                  <a16:creationId xmlns:a16="http://schemas.microsoft.com/office/drawing/2014/main" id="{F8698740-87F0-A74D-B2B5-133010D97016}"/>
                </a:ext>
              </a:extLst>
            </p:cNvPr>
            <p:cNvSpPr/>
            <p:nvPr/>
          </p:nvSpPr>
          <p:spPr>
            <a:xfrm>
              <a:off x="1127125" y="1844675"/>
              <a:ext cx="3168650" cy="3168650"/>
            </a:xfrm>
            <a:prstGeom prst="ellipse">
              <a:avLst/>
            </a:prstGeom>
            <a:noFill/>
            <a:ln w="9525" cmpd="sng">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FFFFFF"/>
                </a:solidFill>
                <a:latin typeface="Calibri" charset="0"/>
                <a:ea typeface="宋体" charset="0"/>
                <a:cs typeface="宋体" charset="0"/>
              </a:endParaRPr>
            </a:p>
          </p:txBody>
        </p:sp>
      </p:grpSp>
    </p:spTree>
    <p:extLst>
      <p:ext uri="{BB962C8B-B14F-4D97-AF65-F5344CB8AC3E}">
        <p14:creationId xmlns:p14="http://schemas.microsoft.com/office/powerpoint/2010/main" val="55156044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基于</a:t>
            </a:r>
            <a:r>
              <a:rPr lang="en-US" altLang="zh-CN" dirty="0"/>
              <a:t>DDD</a:t>
            </a:r>
            <a:r>
              <a:rPr kumimoji="1" lang="zh-CN" altLang="en-US" dirty="0"/>
              <a:t>微服务的划分粒度需要遵循两个原则</a:t>
            </a:r>
          </a:p>
        </p:txBody>
      </p:sp>
      <p:sp>
        <p:nvSpPr>
          <p:cNvPr id="3" name="幻灯片编号占位符 2"/>
          <p:cNvSpPr>
            <a:spLocks noGrp="1"/>
          </p:cNvSpPr>
          <p:nvPr>
            <p:ph type="sldNum" sz="quarter" idx="12"/>
          </p:nvPr>
        </p:nvSpPr>
        <p:spPr/>
        <p:txBody>
          <a:bodyPr/>
          <a:lstStyle/>
          <a:p>
            <a:fld id="{682A1B75-4821-4C50-BA36-87B17D61FF29}" type="slidenum">
              <a:rPr lang="zh-CN" altLang="en-US" smtClean="0"/>
              <a:t>8</a:t>
            </a:fld>
            <a:endParaRPr lang="zh-CN" altLang="en-US"/>
          </a:p>
        </p:txBody>
      </p:sp>
      <p:sp>
        <p:nvSpPr>
          <p:cNvPr id="4" name="矩形 3">
            <a:extLst>
              <a:ext uri="{FF2B5EF4-FFF2-40B4-BE49-F238E27FC236}">
                <a16:creationId xmlns:a16="http://schemas.microsoft.com/office/drawing/2014/main" id="{8B0E4995-B904-CC49-9DEE-8BFEE193E3A5}"/>
              </a:ext>
            </a:extLst>
          </p:cNvPr>
          <p:cNvSpPr/>
          <p:nvPr/>
        </p:nvSpPr>
        <p:spPr>
          <a:xfrm>
            <a:off x="2918575" y="2401729"/>
            <a:ext cx="7089131" cy="491027"/>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SimSun" panose="02010600030101010101" pitchFamily="2" charset="-122"/>
                <a:ea typeface="SimSun" panose="02010600030101010101" pitchFamily="2" charset="-122"/>
              </a:rPr>
              <a:t>原则一 一般按照限界上下文的边界来划分微服务</a:t>
            </a:r>
          </a:p>
        </p:txBody>
      </p:sp>
      <p:sp>
        <p:nvSpPr>
          <p:cNvPr id="6" name="矩形 5">
            <a:extLst>
              <a:ext uri="{FF2B5EF4-FFF2-40B4-BE49-F238E27FC236}">
                <a16:creationId xmlns:a16="http://schemas.microsoft.com/office/drawing/2014/main" id="{838CB9A6-2D11-3449-B9A4-C4142BDCF40A}"/>
              </a:ext>
            </a:extLst>
          </p:cNvPr>
          <p:cNvSpPr/>
          <p:nvPr/>
        </p:nvSpPr>
        <p:spPr>
          <a:xfrm>
            <a:off x="2918574" y="3431953"/>
            <a:ext cx="7089131" cy="491027"/>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SimSun" panose="02010600030101010101" pitchFamily="2" charset="-122"/>
                <a:ea typeface="SimSun" panose="02010600030101010101" pitchFamily="2" charset="-122"/>
              </a:rPr>
              <a:t>原则二 前期考虑人力和成本问题的限制</a:t>
            </a:r>
            <a:r>
              <a:rPr lang="en-US" altLang="zh-CN" b="1" dirty="0">
                <a:latin typeface="SimSun" panose="02010600030101010101" pitchFamily="2" charset="-122"/>
                <a:ea typeface="SimSun" panose="02010600030101010101" pitchFamily="2" charset="-122"/>
              </a:rPr>
              <a:t>,</a:t>
            </a:r>
            <a:r>
              <a:rPr lang="zh-CN" altLang="en-US" b="1" dirty="0">
                <a:latin typeface="SimSun" panose="02010600030101010101" pitchFamily="2" charset="-122"/>
                <a:ea typeface="SimSun" panose="02010600030101010101" pitchFamily="2" charset="-122"/>
              </a:rPr>
              <a:t>可以合理的提升到子域</a:t>
            </a:r>
          </a:p>
        </p:txBody>
      </p:sp>
    </p:spTree>
    <p:extLst>
      <p:ext uri="{BB962C8B-B14F-4D97-AF65-F5344CB8AC3E}">
        <p14:creationId xmlns:p14="http://schemas.microsoft.com/office/powerpoint/2010/main" val="161324561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领域事件的实现</a:t>
            </a:r>
          </a:p>
        </p:txBody>
      </p:sp>
      <p:sp>
        <p:nvSpPr>
          <p:cNvPr id="3" name="幻灯片编号占位符 2"/>
          <p:cNvSpPr>
            <a:spLocks noGrp="1"/>
          </p:cNvSpPr>
          <p:nvPr>
            <p:ph type="sldNum" sz="quarter" idx="12"/>
          </p:nvPr>
        </p:nvSpPr>
        <p:spPr/>
        <p:txBody>
          <a:bodyPr/>
          <a:lstStyle/>
          <a:p>
            <a:fld id="{682A1B75-4821-4C50-BA36-87B17D61FF29}" type="slidenum">
              <a:rPr lang="zh-CN" altLang="en-US" smtClean="0"/>
              <a:t>9</a:t>
            </a:fld>
            <a:endParaRPr lang="zh-CN" altLang="en-US"/>
          </a:p>
        </p:txBody>
      </p:sp>
      <p:sp>
        <p:nvSpPr>
          <p:cNvPr id="8" name="矩形 7">
            <a:extLst>
              <a:ext uri="{FF2B5EF4-FFF2-40B4-BE49-F238E27FC236}">
                <a16:creationId xmlns:a16="http://schemas.microsoft.com/office/drawing/2014/main" id="{ECEF9B5A-302C-7C4C-924A-1402B6B65EEF}"/>
              </a:ext>
            </a:extLst>
          </p:cNvPr>
          <p:cNvSpPr/>
          <p:nvPr/>
        </p:nvSpPr>
        <p:spPr>
          <a:xfrm>
            <a:off x="1411384" y="1530515"/>
            <a:ext cx="9717987" cy="743083"/>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b="1" dirty="0"/>
              <a:t>微服务内的领域事件：</a:t>
            </a:r>
            <a:r>
              <a:rPr kumimoji="1" lang="zh-CN" altLang="en-US" dirty="0"/>
              <a:t>为了保证进程内多个聚合内的数据一致性可以使用</a:t>
            </a:r>
            <a:r>
              <a:rPr kumimoji="1" lang="en" altLang="zh-CN" dirty="0" err="1"/>
              <a:t>TransactionSynchronizationManager</a:t>
            </a:r>
            <a:r>
              <a:rPr kumimoji="1" lang="zh-CN" altLang="en-US" dirty="0"/>
              <a:t>、结合</a:t>
            </a:r>
            <a:r>
              <a:rPr kumimoji="1" lang="en-US" altLang="zh-CN" dirty="0" err="1"/>
              <a:t>EventBus</a:t>
            </a:r>
            <a:r>
              <a:rPr kumimoji="1" lang="zh-CN" altLang="en-US" dirty="0"/>
              <a:t>来低成本的达到聚合之间解耦和数据一致性</a:t>
            </a:r>
          </a:p>
        </p:txBody>
      </p:sp>
      <p:sp>
        <p:nvSpPr>
          <p:cNvPr id="9" name="矩形 8">
            <a:extLst>
              <a:ext uri="{FF2B5EF4-FFF2-40B4-BE49-F238E27FC236}">
                <a16:creationId xmlns:a16="http://schemas.microsoft.com/office/drawing/2014/main" id="{3171B712-C660-2D4C-9F5E-7F3BEF4D2B3C}"/>
              </a:ext>
            </a:extLst>
          </p:cNvPr>
          <p:cNvSpPr/>
          <p:nvPr/>
        </p:nvSpPr>
        <p:spPr>
          <a:xfrm>
            <a:off x="1411384" y="3050997"/>
            <a:ext cx="9717987" cy="743083"/>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b="1" dirty="0"/>
              <a:t>进程间的领域事件：</a:t>
            </a:r>
            <a:r>
              <a:rPr kumimoji="1" lang="zh-CN" altLang="en-US" dirty="0"/>
              <a:t>需要考虑进入消息中间件，如</a:t>
            </a:r>
            <a:r>
              <a:rPr kumimoji="1" lang="en-US" altLang="zh-CN" dirty="0" err="1"/>
              <a:t>kafka</a:t>
            </a:r>
            <a:r>
              <a:rPr kumimoji="1" lang="zh-CN" altLang="en-US" dirty="0"/>
              <a:t>、</a:t>
            </a:r>
            <a:r>
              <a:rPr kumimoji="1" lang="en-US" altLang="zh-CN" dirty="0" err="1"/>
              <a:t>rabbitMq</a:t>
            </a:r>
            <a:r>
              <a:rPr kumimoji="1" lang="zh-CN" altLang="en-US" dirty="0"/>
              <a:t>、</a:t>
            </a:r>
            <a:r>
              <a:rPr kumimoji="1" lang="en-US" altLang="zh-CN" dirty="0" err="1"/>
              <a:t>rocketMq</a:t>
            </a:r>
            <a:r>
              <a:rPr kumimoji="1" lang="zh-CN" altLang="en-US" dirty="0"/>
              <a:t>，如果需要回滚逆向操作来保证强一致性的场景还需要考虑引入分布式事务方案</a:t>
            </a:r>
            <a:r>
              <a:rPr kumimoji="1" lang="en-US" altLang="zh-CN" dirty="0"/>
              <a:t>(</a:t>
            </a:r>
            <a:r>
              <a:rPr kumimoji="1" lang="zh-CN" altLang="en-US" dirty="0"/>
              <a:t>成本较高</a:t>
            </a:r>
            <a:r>
              <a:rPr kumimoji="1" lang="en-US" altLang="zh-CN" dirty="0"/>
              <a:t>)</a:t>
            </a:r>
            <a:endParaRPr kumimoji="1" lang="zh-CN" altLang="en-US" dirty="0"/>
          </a:p>
        </p:txBody>
      </p:sp>
      <p:sp>
        <p:nvSpPr>
          <p:cNvPr id="10" name="矩形 9">
            <a:extLst>
              <a:ext uri="{FF2B5EF4-FFF2-40B4-BE49-F238E27FC236}">
                <a16:creationId xmlns:a16="http://schemas.microsoft.com/office/drawing/2014/main" id="{19DA683B-54CA-1249-A9DD-3D1D0E1D58F0}"/>
              </a:ext>
            </a:extLst>
          </p:cNvPr>
          <p:cNvSpPr/>
          <p:nvPr/>
        </p:nvSpPr>
        <p:spPr>
          <a:xfrm>
            <a:off x="1411384" y="4571479"/>
            <a:ext cx="9717987" cy="743083"/>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b="1" dirty="0"/>
              <a:t>事件持久化：</a:t>
            </a:r>
            <a:r>
              <a:rPr kumimoji="1" lang="zh-CN" altLang="en-US" dirty="0"/>
              <a:t>必要情况下</a:t>
            </a:r>
            <a:r>
              <a:rPr kumimoji="1" lang="en-US" altLang="zh-CN" dirty="0"/>
              <a:t>,</a:t>
            </a:r>
            <a:r>
              <a:rPr kumimoji="1" lang="zh-CN" altLang="en-US" dirty="0"/>
              <a:t>需要持久化事件数据来依靠补偿保证数据最终的一致性</a:t>
            </a:r>
          </a:p>
        </p:txBody>
      </p:sp>
    </p:spTree>
    <p:extLst>
      <p:ext uri="{BB962C8B-B14F-4D97-AF65-F5344CB8AC3E}">
        <p14:creationId xmlns:p14="http://schemas.microsoft.com/office/powerpoint/2010/main" val="507525311"/>
      </p:ext>
    </p:extLst>
  </p:cSld>
  <p:clrMapOvr>
    <a:masterClrMapping/>
  </p:clrMapOvr>
  <p:transition spd="med"/>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38546</TotalTime>
  <Words>311</Words>
  <Application>Microsoft Macintosh PowerPoint</Application>
  <PresentationFormat>宽屏</PresentationFormat>
  <Paragraphs>39</Paragraphs>
  <Slides>10</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DengXian</vt:lpstr>
      <vt:lpstr>DengXian Light</vt:lpstr>
      <vt:lpstr>宋体</vt:lpstr>
      <vt:lpstr>宋体</vt:lpstr>
      <vt:lpstr>Microsoft YaHei</vt:lpstr>
      <vt:lpstr>Microsoft YaHei</vt:lpstr>
      <vt:lpstr>Arial</vt:lpstr>
      <vt:lpstr>Calibri</vt:lpstr>
      <vt:lpstr>Helvetica Light</vt:lpstr>
      <vt:lpstr>Office 主题</vt:lpstr>
      <vt:lpstr>PowerPoint 演示文稿</vt:lpstr>
      <vt:lpstr>财务结算业务案例业务分析</vt:lpstr>
      <vt:lpstr>财务结算业务领域分析</vt:lpstr>
      <vt:lpstr>商家结算子域深入分析</vt:lpstr>
      <vt:lpstr>财务结算各个子领域交互架构</vt:lpstr>
      <vt:lpstr>代码的结构</vt:lpstr>
      <vt:lpstr>PowerPoint 演示文稿</vt:lpstr>
      <vt:lpstr>基于DDD微服务的划分粒度需要遵循两个原则</vt:lpstr>
      <vt:lpstr>领域事件的实现</vt:lpstr>
      <vt:lpstr>感受最深的点</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P2-1职级申请答辩</dc:title>
  <dc:creator>Microsoft Office 用户</dc:creator>
  <cp:lastModifiedBy>Microsoft Office User</cp:lastModifiedBy>
  <cp:revision>406</cp:revision>
  <dcterms:created xsi:type="dcterms:W3CDTF">2018-03-12T14:50:40Z</dcterms:created>
  <dcterms:modified xsi:type="dcterms:W3CDTF">2020-11-10T03:50:40Z</dcterms:modified>
</cp:coreProperties>
</file>

<file path=docProps/thumbnail.jpeg>
</file>